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sldIdLst>
    <p:sldId id="256" r:id="rId4"/>
    <p:sldId id="258" r:id="rId5"/>
    <p:sldId id="260" r:id="rId6"/>
    <p:sldId id="259" r:id="rId7"/>
    <p:sldId id="261" r:id="rId8"/>
    <p:sldId id="266" r:id="rId9"/>
    <p:sldId id="264" r:id="rId10"/>
    <p:sldId id="267" r:id="rId11"/>
    <p:sldId id="271" r:id="rId12"/>
    <p:sldId id="274" r:id="rId13"/>
    <p:sldId id="273" r:id="rId14"/>
    <p:sldId id="262" r:id="rId15"/>
    <p:sldId id="269" r:id="rId16"/>
    <p:sldId id="268" r:id="rId17"/>
    <p:sldId id="270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19"/>
    <p:restoredTop sz="94666"/>
  </p:normalViewPr>
  <p:slideViewPr>
    <p:cSldViewPr snapToGrid="0" snapToObjects="1">
      <p:cViewPr>
        <p:scale>
          <a:sx n="75" d="100"/>
          <a:sy n="75" d="100"/>
        </p:scale>
        <p:origin x="6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327C3-A375-F744-BF71-A3D49D5B1DCC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98842-70D0-E84E-BE13-755977A9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98842-70D0-E84E-BE13-755977A9BF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98842-70D0-E84E-BE13-755977A9BF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41157"/>
            <a:ext cx="9144000" cy="166880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0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40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34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28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8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89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84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0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97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74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70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98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46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95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94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8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0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20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5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0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12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294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596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9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1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365125"/>
            <a:ext cx="8612188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57375"/>
            <a:ext cx="5157787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57375"/>
            <a:ext cx="5183188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0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203" y="197708"/>
            <a:ext cx="8537597" cy="14452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90584"/>
            <a:ext cx="6172200" cy="39704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90584"/>
            <a:ext cx="3932237" cy="397840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4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9372"/>
            <a:ext cx="3932237" cy="13221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01546"/>
            <a:ext cx="3932237" cy="27674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8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6832" y="365125"/>
            <a:ext cx="82769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B3257-4ABD-E24E-8B3B-412B1E9FED2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0E675-0D59-7F41-8268-1AF973E3D1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1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F100A-2832-4249-BACB-A99761EEFC0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AAE31-B57B-FA44-AEC3-1DA545E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1F07E-37AA-D446-91A2-57EA9BDEE810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1D618-C696-A94B-946B-A3884B7CE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6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CGV1tNBoeU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1" b="55484"/>
          <a:stretch/>
        </p:blipFill>
        <p:spPr>
          <a:xfrm>
            <a:off x="381409" y="1740308"/>
            <a:ext cx="11386253" cy="312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r="1931" b="1721"/>
          <a:stretch/>
        </p:blipFill>
        <p:spPr>
          <a:xfrm>
            <a:off x="-28387" y="-1"/>
            <a:ext cx="12458512" cy="6881291"/>
          </a:xfrm>
          <a:prstGeom prst="rect">
            <a:avLst/>
          </a:prstGeom>
        </p:spPr>
      </p:pic>
      <p:pic>
        <p:nvPicPr>
          <p:cNvPr id="10" name="Picture 9">
            <a:hlinkClick r:id="rId2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6"/>
          <a:stretch/>
        </p:blipFill>
        <p:spPr>
          <a:xfrm>
            <a:off x="9840394" y="4672013"/>
            <a:ext cx="2022984" cy="17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5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" t="7161" r="6137" b="47159"/>
          <a:stretch/>
        </p:blipFill>
        <p:spPr>
          <a:xfrm>
            <a:off x="1889124" y="619433"/>
            <a:ext cx="7932209" cy="53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4176"/>
            <a:ext cx="8276967" cy="6230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Customized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1203"/>
            <a:ext cx="10515600" cy="40236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Our goal is to deliver the </a:t>
            </a:r>
            <a:r>
              <a:rPr lang="en-US" b="1" dirty="0" smtClean="0"/>
              <a:t>right solutions</a:t>
            </a:r>
            <a:r>
              <a:rPr lang="en-US" dirty="0" smtClean="0"/>
              <a:t>, in </a:t>
            </a:r>
            <a:r>
              <a:rPr lang="en-US" b="1" dirty="0" smtClean="0"/>
              <a:t>the right way</a:t>
            </a:r>
            <a:r>
              <a:rPr lang="en-US" dirty="0" smtClean="0"/>
              <a:t>, in order to </a:t>
            </a:r>
            <a:r>
              <a:rPr lang="en-US" dirty="0" smtClean="0">
                <a:solidFill>
                  <a:srgbClr val="C00000"/>
                </a:solidFill>
              </a:rPr>
              <a:t>enhance learning at work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</a:t>
            </a:r>
            <a:r>
              <a:rPr lang="en-US" dirty="0"/>
              <a:t>will find a variety of programs geared to </a:t>
            </a:r>
            <a:r>
              <a:rPr lang="en-US" b="1" dirty="0"/>
              <a:t>helping you and employees</a:t>
            </a:r>
            <a:r>
              <a:rPr lang="en-US" dirty="0"/>
              <a:t> earn an </a:t>
            </a:r>
            <a:r>
              <a:rPr lang="en-US" dirty="0">
                <a:solidFill>
                  <a:srgbClr val="C00000"/>
                </a:solidFill>
              </a:rPr>
              <a:t>occupational </a:t>
            </a:r>
            <a:r>
              <a:rPr lang="en-US" dirty="0" smtClean="0">
                <a:solidFill>
                  <a:srgbClr val="C00000"/>
                </a:solidFill>
              </a:rPr>
              <a:t>certification</a:t>
            </a:r>
            <a:r>
              <a:rPr lang="en-US" dirty="0" smtClean="0"/>
              <a:t>, or boost </a:t>
            </a:r>
            <a:r>
              <a:rPr lang="en-US" dirty="0"/>
              <a:t>your </a:t>
            </a:r>
            <a:r>
              <a:rPr lang="en-US" dirty="0">
                <a:solidFill>
                  <a:srgbClr val="C00000"/>
                </a:solidFill>
              </a:rPr>
              <a:t>professional skill </a:t>
            </a:r>
            <a:r>
              <a:rPr lang="en-US" dirty="0" smtClean="0">
                <a:solidFill>
                  <a:srgbClr val="C00000"/>
                </a:solidFill>
              </a:rPr>
              <a:t>sets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89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967" cy="1325563"/>
          </a:xfrm>
        </p:spPr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On-demand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17696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quality </a:t>
            </a:r>
            <a:r>
              <a:rPr lang="en-US" dirty="0" smtClean="0">
                <a:solidFill>
                  <a:srgbClr val="C00000"/>
                </a:solidFill>
              </a:rPr>
              <a:t>menu</a:t>
            </a:r>
            <a:r>
              <a:rPr lang="en-US" dirty="0" smtClean="0"/>
              <a:t> of learning programs, </a:t>
            </a:r>
            <a:r>
              <a:rPr lang="en-US" dirty="0"/>
              <a:t>from short courses to certificate </a:t>
            </a:r>
            <a:r>
              <a:rPr lang="en-US" dirty="0" smtClean="0"/>
              <a:t>programs, in a variety of delivery formats.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is an “</a:t>
            </a:r>
            <a:r>
              <a:rPr lang="en-US" dirty="0" smtClean="0">
                <a:solidFill>
                  <a:srgbClr val="C00000"/>
                </a:solidFill>
              </a:rPr>
              <a:t>easy button</a:t>
            </a:r>
            <a:r>
              <a:rPr lang="en-US" dirty="0" smtClean="0"/>
              <a:t>” if you are looking to expand your training resources.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r="11111" b="15231"/>
          <a:stretch/>
        </p:blipFill>
        <p:spPr>
          <a:xfrm>
            <a:off x="7015163" y="1027906"/>
            <a:ext cx="4467225" cy="50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3678"/>
            <a:ext cx="8276967" cy="984967"/>
          </a:xfrm>
        </p:spPr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Customized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4271"/>
            <a:ext cx="7348538" cy="40826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can </a:t>
            </a:r>
            <a:r>
              <a:rPr lang="en-US" dirty="0" smtClean="0">
                <a:solidFill>
                  <a:srgbClr val="C00000"/>
                </a:solidFill>
              </a:rPr>
              <a:t>design</a:t>
            </a:r>
            <a:r>
              <a:rPr lang="en-US" dirty="0" smtClean="0"/>
              <a:t> training that addresses specific business needs and skill gaps.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have a network of teaching and learning experts who can </a:t>
            </a:r>
            <a:r>
              <a:rPr lang="en-US" dirty="0" smtClean="0">
                <a:solidFill>
                  <a:srgbClr val="C00000"/>
                </a:solidFill>
              </a:rPr>
              <a:t>create learning solutions </a:t>
            </a:r>
            <a:r>
              <a:rPr lang="en-US" dirty="0" smtClean="0"/>
              <a:t>to build </a:t>
            </a:r>
            <a:r>
              <a:rPr lang="en-US" b="1" dirty="0" smtClean="0"/>
              <a:t>employee competencies</a:t>
            </a:r>
            <a:r>
              <a:rPr lang="en-US" dirty="0" smtClean="0"/>
              <a:t> and </a:t>
            </a:r>
            <a:r>
              <a:rPr lang="en-US" b="1" dirty="0" smtClean="0"/>
              <a:t>organizational momentum</a:t>
            </a:r>
            <a:r>
              <a:rPr lang="en-US" dirty="0" smtClean="0"/>
              <a:t>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" r="5975" b="13812"/>
          <a:stretch/>
        </p:blipFill>
        <p:spPr>
          <a:xfrm>
            <a:off x="7861812" y="1837096"/>
            <a:ext cx="4096567" cy="38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5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0852"/>
            <a:ext cx="8276967" cy="69215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Strategic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7388"/>
            <a:ext cx="6934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 smtClean="0"/>
              <a:t>For organizations pursuing significant investments, we provide </a:t>
            </a:r>
            <a:r>
              <a:rPr lang="en-US" b="1" dirty="0" smtClean="0"/>
              <a:t>assessment, research and potential grant funding </a:t>
            </a:r>
            <a:r>
              <a:rPr lang="en-US" dirty="0" smtClean="0"/>
              <a:t>needed to stage and align workplace learning to </a:t>
            </a:r>
            <a:r>
              <a:rPr lang="en-US" dirty="0" smtClean="0">
                <a:solidFill>
                  <a:srgbClr val="C00000"/>
                </a:solidFill>
              </a:rPr>
              <a:t>career paths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performance plans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C00000"/>
                </a:solidFill>
              </a:rPr>
              <a:t>corporate strategy</a:t>
            </a:r>
            <a:r>
              <a:rPr lang="en-US" dirty="0" smtClean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0"/>
          <a:stretch/>
        </p:blipFill>
        <p:spPr>
          <a:xfrm>
            <a:off x="8131879" y="1957388"/>
            <a:ext cx="3564823" cy="30379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8276967" cy="13255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Image sources</a:t>
            </a:r>
            <a:endParaRPr lang="en-US" sz="30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48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4 -  “Person” by Catherine Please </a:t>
            </a:r>
            <a:r>
              <a:rPr lang="mr-IN" sz="1200" dirty="0"/>
              <a:t>–</a:t>
            </a:r>
            <a:r>
              <a:rPr lang="en-US" sz="1200" dirty="0"/>
              <a:t> The Noun Project - https://</a:t>
            </a:r>
            <a:r>
              <a:rPr lang="en-US" sz="1200" dirty="0" err="1"/>
              <a:t>thenounproject.com</a:t>
            </a:r>
            <a:r>
              <a:rPr lang="en-US" sz="1200" dirty="0"/>
              <a:t>/search/?q=</a:t>
            </a:r>
            <a:r>
              <a:rPr lang="en-US" sz="1200" dirty="0" err="1"/>
              <a:t>person&amp;i</a:t>
            </a:r>
            <a:r>
              <a:rPr lang="en-US" sz="1200" dirty="0"/>
              <a:t>=213712 	</a:t>
            </a:r>
          </a:p>
          <a:p>
            <a:r>
              <a:rPr lang="en-US" sz="1200" dirty="0"/>
              <a:t>Slide 4 </a:t>
            </a:r>
            <a:r>
              <a:rPr lang="mr-IN" sz="1200" dirty="0"/>
              <a:t>–</a:t>
            </a:r>
            <a:r>
              <a:rPr lang="en-US" sz="1200" dirty="0"/>
              <a:t> “Industry” by </a:t>
            </a:r>
            <a:r>
              <a:rPr lang="en-US" sz="1200" dirty="0" err="1"/>
              <a:t>Royyan</a:t>
            </a:r>
            <a:r>
              <a:rPr lang="en-US" sz="1200" dirty="0"/>
              <a:t> </a:t>
            </a:r>
            <a:r>
              <a:rPr lang="en-US" sz="1200" dirty="0" err="1"/>
              <a:t>Razka</a:t>
            </a:r>
            <a:r>
              <a:rPr lang="en-US" sz="1200" dirty="0"/>
              <a:t> </a:t>
            </a:r>
            <a:r>
              <a:rPr lang="mr-IN" sz="1200" dirty="0"/>
              <a:t>–</a:t>
            </a:r>
            <a:r>
              <a:rPr lang="en-US" sz="1200" dirty="0"/>
              <a:t> The Noun Project - https://</a:t>
            </a:r>
            <a:r>
              <a:rPr lang="en-US" sz="1200" dirty="0" err="1"/>
              <a:t>thenounproject.com</a:t>
            </a:r>
            <a:r>
              <a:rPr lang="en-US" sz="1200" dirty="0"/>
              <a:t>/search/?q=</a:t>
            </a:r>
            <a:r>
              <a:rPr lang="en-US" sz="1200" dirty="0" err="1"/>
              <a:t>industry&amp;i</a:t>
            </a:r>
            <a:r>
              <a:rPr lang="en-US" sz="1200" dirty="0"/>
              <a:t>=1167680 		     </a:t>
            </a:r>
          </a:p>
          <a:p>
            <a:r>
              <a:rPr lang="en-US" sz="1200" dirty="0"/>
              <a:t>Slide 4 </a:t>
            </a:r>
            <a:r>
              <a:rPr lang="mr-IN" sz="1200" dirty="0"/>
              <a:t>–</a:t>
            </a:r>
            <a:r>
              <a:rPr lang="en-US" sz="1200" dirty="0"/>
              <a:t> “Partnership” by </a:t>
            </a:r>
            <a:r>
              <a:rPr lang="en-US" sz="1200" dirty="0" err="1"/>
              <a:t>Dumitriu</a:t>
            </a:r>
            <a:r>
              <a:rPr lang="en-US" sz="1200" dirty="0"/>
              <a:t> Robert </a:t>
            </a:r>
            <a:r>
              <a:rPr lang="mr-IN" sz="1200" dirty="0"/>
              <a:t>–</a:t>
            </a:r>
            <a:r>
              <a:rPr lang="en-US" sz="1200" dirty="0"/>
              <a:t> The Noun Project - https://</a:t>
            </a:r>
            <a:r>
              <a:rPr lang="en-US" sz="1200" dirty="0" err="1"/>
              <a:t>thenounproject.com</a:t>
            </a:r>
            <a:r>
              <a:rPr lang="en-US" sz="1200" dirty="0"/>
              <a:t>/search/?</a:t>
            </a:r>
            <a:r>
              <a:rPr lang="en-US" sz="1200" dirty="0" smtClean="0"/>
              <a:t>q=</a:t>
            </a:r>
            <a:r>
              <a:rPr lang="en-US" sz="1200" dirty="0" err="1" smtClean="0"/>
              <a:t>partnership&amp;i</a:t>
            </a:r>
            <a:r>
              <a:rPr lang="en-US" sz="1200" dirty="0" smtClean="0"/>
              <a:t>=1660370</a:t>
            </a:r>
          </a:p>
          <a:p>
            <a:r>
              <a:rPr lang="en-US" sz="1200" dirty="0" smtClean="0"/>
              <a:t>Slide 5 </a:t>
            </a:r>
            <a:r>
              <a:rPr lang="mr-IN" sz="1200" dirty="0" smtClean="0"/>
              <a:t>–</a:t>
            </a:r>
            <a:r>
              <a:rPr lang="en-US" sz="1200" dirty="0" smtClean="0"/>
              <a:t> “</a:t>
            </a:r>
            <a:r>
              <a:rPr lang="en-US" sz="1200" dirty="0" err="1" smtClean="0"/>
              <a:t>Normandale</a:t>
            </a:r>
            <a:r>
              <a:rPr lang="en-US" sz="1200" dirty="0" smtClean="0"/>
              <a:t> Partnership Centre” by Buildings, Benchmarks and Beyond -  </a:t>
            </a:r>
            <a:r>
              <a:rPr lang="en-US" sz="1200" dirty="0"/>
              <a:t>https://www.b3mn.org/best-of-b3/</a:t>
            </a:r>
            <a:r>
              <a:rPr lang="en-US" sz="1200" dirty="0" err="1"/>
              <a:t>rrtl</a:t>
            </a:r>
            <a:r>
              <a:rPr lang="en-US" sz="1200" dirty="0"/>
              <a:t>-partnership-center-</a:t>
            </a:r>
            <a:r>
              <a:rPr lang="en-US" sz="1200" dirty="0" err="1"/>
              <a:t>normandale</a:t>
            </a:r>
            <a:r>
              <a:rPr lang="en-US" sz="1200" dirty="0"/>
              <a:t>-community-college/ </a:t>
            </a:r>
            <a:endParaRPr lang="en-US" sz="1200" dirty="0" smtClean="0"/>
          </a:p>
          <a:p>
            <a:r>
              <a:rPr lang="en-US" sz="1200" dirty="0" smtClean="0"/>
              <a:t>Slide 10 </a:t>
            </a:r>
            <a:r>
              <a:rPr lang="mr-IN" sz="1200" dirty="0" smtClean="0"/>
              <a:t>–</a:t>
            </a:r>
            <a:r>
              <a:rPr lang="en-US" sz="1200" dirty="0" smtClean="0"/>
              <a:t> Video -  “The Fourth Industrial Revolution” by The World Economic Forum </a:t>
            </a:r>
            <a:r>
              <a:rPr lang="en-US" sz="1200" dirty="0"/>
              <a:t>- 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watch?v</a:t>
            </a:r>
            <a:r>
              <a:rPr lang="en-US" sz="1200" dirty="0"/>
              <a:t>=SCGV1tNBoeU</a:t>
            </a:r>
            <a:endParaRPr lang="en-US" sz="1200" dirty="0" smtClean="0"/>
          </a:p>
          <a:p>
            <a:r>
              <a:rPr lang="en-US" sz="1200" dirty="0"/>
              <a:t>Slide 13 </a:t>
            </a:r>
            <a:r>
              <a:rPr lang="mr-IN" sz="1200" dirty="0"/>
              <a:t>–</a:t>
            </a:r>
            <a:r>
              <a:rPr lang="en-US" sz="1200" dirty="0"/>
              <a:t> “Button” by Anna Weiss </a:t>
            </a:r>
            <a:r>
              <a:rPr lang="mr-IN" sz="1200" dirty="0"/>
              <a:t>–</a:t>
            </a:r>
            <a:r>
              <a:rPr lang="en-US" sz="1200" dirty="0"/>
              <a:t> The Noun Project - https://</a:t>
            </a:r>
            <a:r>
              <a:rPr lang="en-US" sz="1200" dirty="0" err="1"/>
              <a:t>thenounproject.com</a:t>
            </a:r>
            <a:r>
              <a:rPr lang="en-US" sz="1200" dirty="0"/>
              <a:t>/search/?</a:t>
            </a:r>
            <a:r>
              <a:rPr lang="en-US" sz="1200" dirty="0" smtClean="0"/>
              <a:t>q=</a:t>
            </a:r>
            <a:r>
              <a:rPr lang="en-US" sz="1200" dirty="0" err="1" smtClean="0"/>
              <a:t>button&amp;i</a:t>
            </a:r>
            <a:r>
              <a:rPr lang="en-US" sz="1200" dirty="0" smtClean="0"/>
              <a:t>=1679</a:t>
            </a:r>
          </a:p>
          <a:p>
            <a:r>
              <a:rPr lang="en-US" sz="1200" dirty="0"/>
              <a:t>Slide 14 - “Solutions” by </a:t>
            </a:r>
            <a:r>
              <a:rPr lang="en-US" sz="1200" dirty="0" err="1"/>
              <a:t>Gregor</a:t>
            </a:r>
            <a:r>
              <a:rPr lang="en-US" sz="1200" dirty="0"/>
              <a:t> </a:t>
            </a:r>
            <a:r>
              <a:rPr lang="en-US" sz="1200" dirty="0" err="1"/>
              <a:t>Cresnar</a:t>
            </a:r>
            <a:r>
              <a:rPr lang="en-US" sz="1200" dirty="0"/>
              <a:t> </a:t>
            </a:r>
            <a:r>
              <a:rPr lang="mr-IN" sz="1200" dirty="0"/>
              <a:t>–</a:t>
            </a:r>
            <a:r>
              <a:rPr lang="en-US" sz="1200" dirty="0"/>
              <a:t> The Noun Project - https://</a:t>
            </a:r>
            <a:r>
              <a:rPr lang="en-US" sz="1200" dirty="0" err="1"/>
              <a:t>thenounproject.com</a:t>
            </a:r>
            <a:r>
              <a:rPr lang="en-US" sz="1200" dirty="0"/>
              <a:t>/search/?</a:t>
            </a:r>
            <a:r>
              <a:rPr lang="en-US" sz="1200" dirty="0" smtClean="0"/>
              <a:t>q=</a:t>
            </a:r>
            <a:r>
              <a:rPr lang="en-US" sz="1200" dirty="0" err="1" smtClean="0"/>
              <a:t>solutions&amp;i</a:t>
            </a:r>
            <a:r>
              <a:rPr lang="en-US" sz="1200" dirty="0" smtClean="0"/>
              <a:t>=429921</a:t>
            </a:r>
          </a:p>
          <a:p>
            <a:r>
              <a:rPr lang="en-US" sz="1200" dirty="0" smtClean="0"/>
              <a:t>Slide 15 - “Missing Piece”, by </a:t>
            </a:r>
            <a:r>
              <a:rPr lang="en-US" sz="1200" dirty="0" err="1" smtClean="0"/>
              <a:t>RomanP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The Noun Project </a:t>
            </a:r>
            <a:r>
              <a:rPr lang="en-US" sz="1200" dirty="0"/>
              <a:t>- https://</a:t>
            </a:r>
            <a:r>
              <a:rPr lang="en-US" sz="1200" dirty="0" err="1"/>
              <a:t>thenounproject.com</a:t>
            </a:r>
            <a:r>
              <a:rPr lang="en-US" sz="1200" dirty="0"/>
              <a:t>/search/?</a:t>
            </a:r>
            <a:r>
              <a:rPr lang="en-US" sz="1200" dirty="0" smtClean="0"/>
              <a:t>q=missing%20piece&amp;i=1099521</a:t>
            </a:r>
          </a:p>
        </p:txBody>
      </p:sp>
    </p:spTree>
    <p:extLst>
      <p:ext uri="{BB962C8B-B14F-4D97-AF65-F5344CB8AC3E}">
        <p14:creationId xmlns:p14="http://schemas.microsoft.com/office/powerpoint/2010/main" val="13436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1665" y="619433"/>
            <a:ext cx="8138650" cy="53094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Vision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t="46236" r="11879" b="46452"/>
          <a:stretch/>
        </p:blipFill>
        <p:spPr>
          <a:xfrm>
            <a:off x="577587" y="2728453"/>
            <a:ext cx="11126312" cy="132735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8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665" y="615848"/>
            <a:ext cx="8276967" cy="57877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Who We Are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1665" y="1897933"/>
            <a:ext cx="1057213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ea typeface="Adobe Garamond Pro" charset="0"/>
                <a:cs typeface="Adobe Garamond Pro" charset="0"/>
              </a:rPr>
              <a:t>Continuing Education</a:t>
            </a:r>
            <a:endParaRPr lang="en-US" sz="3000" b="1" cap="all" dirty="0">
              <a:solidFill>
                <a:srgbClr val="C00000"/>
              </a:solidFill>
              <a:ea typeface="Adobe Garamond Pro" charset="0"/>
              <a:cs typeface="Adobe Garamond Pro" charset="0"/>
            </a:endParaRPr>
          </a:p>
          <a:p>
            <a:r>
              <a:rPr lang="en-US" sz="3000" dirty="0" smtClean="0">
                <a:ea typeface="Adobe Garamond Pro" charset="0"/>
                <a:cs typeface="Adobe Garamond Pro" charset="0"/>
              </a:rPr>
              <a:t>Our</a:t>
            </a:r>
            <a:r>
              <a:rPr lang="en-US" sz="3000" dirty="0">
                <a:ea typeface="Adobe Garamond Pro" charset="0"/>
                <a:cs typeface="Adobe Garamond Pro" charset="0"/>
              </a:rPr>
              <a:t> </a:t>
            </a:r>
            <a:r>
              <a:rPr lang="en-US" sz="3000" dirty="0" smtClean="0">
                <a:ea typeface="Adobe Garamond Pro" charset="0"/>
                <a:cs typeface="Adobe Garamond Pro" charset="0"/>
              </a:rPr>
              <a:t>programs </a:t>
            </a:r>
            <a:r>
              <a:rPr lang="en-US" sz="3000" dirty="0">
                <a:ea typeface="Adobe Garamond Pro" charset="0"/>
                <a:cs typeface="Adobe Garamond Pro" charset="0"/>
              </a:rPr>
              <a:t>are aligned to </a:t>
            </a:r>
            <a:r>
              <a:rPr lang="en-US" sz="3000" b="1" dirty="0">
                <a:ea typeface="Adobe Garamond Pro" charset="0"/>
                <a:cs typeface="Adobe Garamond Pro" charset="0"/>
              </a:rPr>
              <a:t>industry and occupational trends </a:t>
            </a:r>
            <a:r>
              <a:rPr lang="en-US" sz="3000" dirty="0">
                <a:ea typeface="Adobe Garamond Pro" charset="0"/>
                <a:cs typeface="Adobe Garamond Pro" charset="0"/>
              </a:rPr>
              <a:t>and have been designed to help you develop your </a:t>
            </a:r>
            <a:r>
              <a:rPr lang="en-US" sz="3000" b="1" dirty="0">
                <a:ea typeface="Adobe Garamond Pro" charset="0"/>
                <a:cs typeface="Adobe Garamond Pro" charset="0"/>
              </a:rPr>
              <a:t>newfound interests</a:t>
            </a:r>
            <a:r>
              <a:rPr lang="en-US" sz="3000" dirty="0" smtClean="0">
                <a:ea typeface="Adobe Garamond Pro" charset="0"/>
                <a:cs typeface="Adobe Garamond Pro" charset="0"/>
              </a:rPr>
              <a:t>. </a:t>
            </a:r>
            <a:endParaRPr lang="en-US" sz="3000" b="1" cap="all" dirty="0" smtClean="0">
              <a:ea typeface="Adobe Garamond Pro" charset="0"/>
              <a:cs typeface="Adobe Garamond Pro" charset="0"/>
            </a:endParaRPr>
          </a:p>
          <a:p>
            <a:endParaRPr lang="en-US" sz="3000" b="1" cap="all" dirty="0" smtClean="0">
              <a:ea typeface="Adobe Garamond Pro" charset="0"/>
              <a:cs typeface="Adobe Garamond Pro" charset="0"/>
            </a:endParaRPr>
          </a:p>
          <a:p>
            <a:endParaRPr lang="en-US" sz="3000" b="1" cap="all" dirty="0" smtClean="0">
              <a:ea typeface="Adobe Garamond Pro" charset="0"/>
              <a:cs typeface="Adobe Garamond Pro" charset="0"/>
            </a:endParaRPr>
          </a:p>
          <a:p>
            <a:r>
              <a:rPr lang="en-US" sz="3000" dirty="0" smtClean="0">
                <a:solidFill>
                  <a:srgbClr val="C00000"/>
                </a:solidFill>
                <a:ea typeface="Adobe Garamond Pro" charset="0"/>
                <a:cs typeface="Adobe Garamond Pro" charset="0"/>
              </a:rPr>
              <a:t>Customized </a:t>
            </a:r>
            <a:r>
              <a:rPr lang="en-US" sz="3000" dirty="0">
                <a:solidFill>
                  <a:srgbClr val="C00000"/>
                </a:solidFill>
                <a:ea typeface="Adobe Garamond Pro" charset="0"/>
                <a:cs typeface="Adobe Garamond Pro" charset="0"/>
              </a:rPr>
              <a:t>Training</a:t>
            </a:r>
          </a:p>
          <a:p>
            <a:r>
              <a:rPr lang="en-US" sz="3200" dirty="0" smtClean="0"/>
              <a:t>Helps find</a:t>
            </a:r>
            <a:r>
              <a:rPr lang="en-US" sz="3200" b="1" dirty="0" smtClean="0"/>
              <a:t> </a:t>
            </a:r>
            <a:r>
              <a:rPr lang="en-US" sz="3200" dirty="0" smtClean="0"/>
              <a:t>and assess </a:t>
            </a:r>
            <a:r>
              <a:rPr lang="en-US" sz="3200" b="1" dirty="0" smtClean="0"/>
              <a:t>training solutions and business resources </a:t>
            </a:r>
            <a:r>
              <a:rPr lang="en-US" sz="3200" dirty="0"/>
              <a:t>to </a:t>
            </a:r>
            <a:r>
              <a:rPr lang="en-US" sz="3200" b="1" dirty="0"/>
              <a:t>meet the needs </a:t>
            </a:r>
            <a:r>
              <a:rPr lang="en-US" sz="3200" dirty="0"/>
              <a:t>of your </a:t>
            </a:r>
            <a:r>
              <a:rPr lang="en-US" sz="3200" dirty="0" smtClean="0"/>
              <a:t>organization. </a:t>
            </a:r>
            <a:endParaRPr lang="en-US" dirty="0">
              <a:ea typeface="Adobe Garamond Pro" charset="0"/>
              <a:cs typeface="Adobe Garamon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665" y="788970"/>
            <a:ext cx="4234562" cy="46657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Who We Serve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17"/>
          <a:stretch/>
        </p:blipFill>
        <p:spPr>
          <a:xfrm>
            <a:off x="890919" y="2536469"/>
            <a:ext cx="2050434" cy="17137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02"/>
          <a:stretch/>
        </p:blipFill>
        <p:spPr>
          <a:xfrm>
            <a:off x="5016227" y="2410959"/>
            <a:ext cx="2050435" cy="1703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665" y="4929358"/>
            <a:ext cx="27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Individuals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0401" y="4788764"/>
            <a:ext cx="2422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Business and Industry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27364" y="4916097"/>
            <a:ext cx="216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Partners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10183" r="7910" b="33150"/>
          <a:stretch/>
        </p:blipFill>
        <p:spPr>
          <a:xfrm>
            <a:off x="8771761" y="2536470"/>
            <a:ext cx="2582039" cy="17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665" y="674842"/>
            <a:ext cx="8276967" cy="51977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Continuing Education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2" t="56344" r="46111" b="26022"/>
          <a:stretch/>
        </p:blipFill>
        <p:spPr>
          <a:xfrm>
            <a:off x="781665" y="2124138"/>
            <a:ext cx="4327003" cy="258988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67" y="2124138"/>
            <a:ext cx="5147733" cy="34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83114"/>
            <a:ext cx="4691063" cy="652514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Expand Your Career</a:t>
            </a:r>
            <a:endParaRPr lang="en-US" sz="4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500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new world of work is </a:t>
            </a:r>
            <a:r>
              <a:rPr lang="en-US" dirty="0">
                <a:solidFill>
                  <a:srgbClr val="C00000"/>
                </a:solidFill>
              </a:rPr>
              <a:t>shifting</a:t>
            </a:r>
            <a:r>
              <a:rPr lang="en-US" dirty="0"/>
              <a:t> the way we think about work, jobs and careers.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Normandale</a:t>
            </a:r>
            <a:r>
              <a:rPr lang="en-US" dirty="0" smtClean="0"/>
              <a:t> provides </a:t>
            </a:r>
            <a:r>
              <a:rPr lang="en-US" dirty="0" smtClean="0">
                <a:solidFill>
                  <a:srgbClr val="C00000"/>
                </a:solidFill>
              </a:rPr>
              <a:t>adaptive</a:t>
            </a:r>
            <a:r>
              <a:rPr lang="en-US" dirty="0" smtClean="0"/>
              <a:t> programs </a:t>
            </a:r>
            <a:r>
              <a:rPr lang="en-US" dirty="0"/>
              <a:t>and courses designed to support career transition </a:t>
            </a:r>
            <a:r>
              <a:rPr lang="en-US" dirty="0" smtClean="0"/>
              <a:t>and professional development</a:t>
            </a:r>
            <a:r>
              <a:rPr lang="en-US" dirty="0"/>
              <a:t>. 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4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53732" y="6143159"/>
            <a:ext cx="3776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</a:rPr>
              <a:t>Source:  Harold </a:t>
            </a:r>
            <a:r>
              <a:rPr lang="en-US" sz="1000" dirty="0" err="1" smtClean="0">
                <a:solidFill>
                  <a:schemeClr val="bg2">
                    <a:lumMod val="75000"/>
                  </a:schemeClr>
                </a:solidFill>
              </a:rPr>
              <a:t>Jarche</a:t>
            </a:r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 t="43951" r="21474" b="17037"/>
          <a:stretch/>
        </p:blipFill>
        <p:spPr>
          <a:xfrm>
            <a:off x="2302932" y="619432"/>
            <a:ext cx="7044267" cy="527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t="72974" r="45077" b="11811"/>
          <a:stretch/>
        </p:blipFill>
        <p:spPr>
          <a:xfrm>
            <a:off x="965610" y="1857152"/>
            <a:ext cx="2436480" cy="24177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81665" y="790554"/>
            <a:ext cx="8276967" cy="53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Teaching In Demand Skills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5610" y="4470827"/>
            <a:ext cx="46727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Helvetica" charset="0"/>
              </a:rPr>
              <a:t>of </a:t>
            </a:r>
            <a:r>
              <a:rPr lang="en-US" sz="2800" dirty="0">
                <a:latin typeface="Helvetica" charset="0"/>
              </a:rPr>
              <a:t>all programs are either new or updated each year</a:t>
            </a:r>
            <a:endParaRPr lang="en-US" sz="2800" dirty="0">
              <a:effectLst/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1235" y="1857152"/>
            <a:ext cx="5133975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Garamond" charset="0"/>
                <a:ea typeface="Garamond" charset="0"/>
                <a:cs typeface="Garamond" charset="0"/>
              </a:rPr>
              <a:t>87% </a:t>
            </a: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of workers believe it will be essential for them to </a:t>
            </a:r>
            <a:r>
              <a:rPr lang="en-US" sz="3200" b="1" dirty="0">
                <a:latin typeface="Garamond" charset="0"/>
                <a:ea typeface="Garamond" charset="0"/>
                <a:cs typeface="Garamond" charset="0"/>
              </a:rPr>
              <a:t>get training and develop new job skills</a:t>
            </a: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 throughout their work life in order </a:t>
            </a:r>
            <a:r>
              <a:rPr lang="en-US" sz="3200" b="1" dirty="0">
                <a:latin typeface="Garamond" charset="0"/>
                <a:ea typeface="Garamond" charset="0"/>
                <a:cs typeface="Garamond" charset="0"/>
              </a:rPr>
              <a:t>to keep up with changes in the </a:t>
            </a:r>
            <a:r>
              <a:rPr lang="en-US" sz="3200" b="1" dirty="0" smtClean="0">
                <a:latin typeface="Garamond" charset="0"/>
                <a:ea typeface="Garamond" charset="0"/>
                <a:cs typeface="Garamond" charset="0"/>
              </a:rPr>
              <a:t>workplace.</a:t>
            </a:r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”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58632" y="5703249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</a:rPr>
              <a:t>Source: 2016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Pew Research Center 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</a:rPr>
              <a:t>“The state of American Jobs” survey.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8553" y="2712073"/>
            <a:ext cx="1241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Helvetica" charset="0"/>
              </a:rPr>
              <a:t>50</a:t>
            </a:r>
            <a:r>
              <a:rPr lang="en-US" sz="4000" b="1" dirty="0">
                <a:latin typeface="Helvetica" charset="0"/>
              </a:rPr>
              <a:t>%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35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456606" y="619433"/>
            <a:ext cx="897194" cy="530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CE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CT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t="12292" r="10730" b="48749"/>
          <a:stretch/>
        </p:blipFill>
        <p:spPr>
          <a:xfrm>
            <a:off x="1377129" y="650081"/>
            <a:ext cx="8612765" cy="49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318</Words>
  <Application>Microsoft Macintosh PowerPoint</Application>
  <PresentationFormat>Widescreen</PresentationFormat>
  <Paragraphs>65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Adobe Garamond Pro</vt:lpstr>
      <vt:lpstr>Calibri</vt:lpstr>
      <vt:lpstr>Calibri Light</vt:lpstr>
      <vt:lpstr>Garamond</vt:lpstr>
      <vt:lpstr>Helvetica</vt:lpstr>
      <vt:lpstr>Mangal</vt:lpstr>
      <vt:lpstr>Arial</vt:lpstr>
      <vt:lpstr>Office Theme</vt:lpstr>
      <vt:lpstr>Custom Design</vt:lpstr>
      <vt:lpstr>1_Custom Design</vt:lpstr>
      <vt:lpstr>PowerPoint Presentation</vt:lpstr>
      <vt:lpstr>Vision</vt:lpstr>
      <vt:lpstr>Who We Are</vt:lpstr>
      <vt:lpstr>Who We Serve</vt:lpstr>
      <vt:lpstr>Continuing Education</vt:lpstr>
      <vt:lpstr>Expand Your Career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Customized Training</vt:lpstr>
      <vt:lpstr>On-demand</vt:lpstr>
      <vt:lpstr>Customized</vt:lpstr>
      <vt:lpstr>Strategic</vt:lpstr>
      <vt:lpstr>Image sources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Continuing Education and Customized Training</dc:title>
  <dc:creator>Microsoft Office User</dc:creator>
  <cp:lastModifiedBy>Microsoft Office User</cp:lastModifiedBy>
  <cp:revision>83</cp:revision>
  <dcterms:created xsi:type="dcterms:W3CDTF">2018-04-16T23:03:59Z</dcterms:created>
  <dcterms:modified xsi:type="dcterms:W3CDTF">2018-05-11T02:04:32Z</dcterms:modified>
</cp:coreProperties>
</file>